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25"/>
  </p:notesMasterIdLst>
  <p:sldIdLst>
    <p:sldId id="258" r:id="rId2"/>
    <p:sldId id="263" r:id="rId3"/>
    <p:sldId id="290" r:id="rId4"/>
    <p:sldId id="291" r:id="rId5"/>
    <p:sldId id="317" r:id="rId6"/>
    <p:sldId id="293" r:id="rId7"/>
    <p:sldId id="294" r:id="rId8"/>
    <p:sldId id="296" r:id="rId9"/>
    <p:sldId id="295" r:id="rId10"/>
    <p:sldId id="297" r:id="rId11"/>
    <p:sldId id="298" r:id="rId12"/>
    <p:sldId id="316" r:id="rId13"/>
    <p:sldId id="282" r:id="rId14"/>
    <p:sldId id="283" r:id="rId15"/>
    <p:sldId id="315" r:id="rId16"/>
    <p:sldId id="287" r:id="rId17"/>
    <p:sldId id="313" r:id="rId18"/>
    <p:sldId id="314" r:id="rId19"/>
    <p:sldId id="310" r:id="rId20"/>
    <p:sldId id="312" r:id="rId21"/>
    <p:sldId id="318" r:id="rId22"/>
    <p:sldId id="319" r:id="rId23"/>
    <p:sldId id="259" r:id="rId24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18"/>
  </p:normalViewPr>
  <p:slideViewPr>
    <p:cSldViewPr snapToGrid="0">
      <p:cViewPr varScale="1">
        <p:scale>
          <a:sx n="124" d="100"/>
          <a:sy n="124" d="100"/>
        </p:scale>
        <p:origin x="49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574" cy="512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21137" y="0"/>
            <a:ext cx="3076574" cy="512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49" cy="3454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9612" y="4926012"/>
            <a:ext cx="5680075" cy="40290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27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27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27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6574" cy="512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21137" y="9721850"/>
            <a:ext cx="3076574" cy="512762"/>
          </a:xfrm>
          <a:prstGeom prst="rect">
            <a:avLst/>
          </a:prstGeom>
          <a:noFill/>
          <a:ln>
            <a:noFill/>
          </a:ln>
        </p:spPr>
        <p:txBody>
          <a:bodyPr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6327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709612" y="4926012"/>
            <a:ext cx="5680075" cy="40290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09612" y="4926012"/>
            <a:ext cx="5680075" cy="40290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66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Slide 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hape 24"/>
          <p:cNvGrpSpPr/>
          <p:nvPr/>
        </p:nvGrpSpPr>
        <p:grpSpPr>
          <a:xfrm>
            <a:off x="639762" y="1770063"/>
            <a:ext cx="6288086" cy="2733674"/>
            <a:chOff x="640033" y="1769722"/>
            <a:chExt cx="6287110" cy="2733697"/>
          </a:xfrm>
        </p:grpSpPr>
        <p:sp>
          <p:nvSpPr>
            <p:cNvPr id="25" name="Shape 25"/>
            <p:cNvSpPr/>
            <p:nvPr/>
          </p:nvSpPr>
          <p:spPr>
            <a:xfrm>
              <a:off x="1360645" y="1769722"/>
              <a:ext cx="5352218" cy="2136793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640033" y="2615866"/>
              <a:ext cx="4682398" cy="1739915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1628891" y="2498390"/>
              <a:ext cx="5298252" cy="2005029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857486" y="2087225"/>
              <a:ext cx="5669669" cy="2136793"/>
            </a:xfrm>
            <a:prstGeom prst="roundRect">
              <a:avLst>
                <a:gd name="adj" fmla="val 8688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036604" y="2571200"/>
            <a:ext cx="5173560" cy="115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1036603" y="2272164"/>
            <a:ext cx="5173560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1036637" y="3794125"/>
            <a:ext cx="5180011" cy="2746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" name="Shape 32"/>
          <p:cNvPicPr preferRelativeResize="0"/>
          <p:nvPr/>
        </p:nvPicPr>
        <p:blipFill rotWithShape="1">
          <a:blip r:embed="rId4">
            <a:alphaModFix/>
          </a:blip>
          <a:srcRect l="50348"/>
          <a:stretch/>
        </p:blipFill>
        <p:spPr>
          <a:xfrm>
            <a:off x="7657225" y="4706937"/>
            <a:ext cx="1118473" cy="446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 with Fram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590550" y="981075"/>
            <a:ext cx="3686174" cy="3573463"/>
          </a:xfrm>
          <a:prstGeom prst="roundRect">
            <a:avLst>
              <a:gd name="adj" fmla="val 5618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868862" y="981075"/>
            <a:ext cx="3686174" cy="3573463"/>
          </a:xfrm>
          <a:prstGeom prst="roundRect">
            <a:avLst>
              <a:gd name="adj" fmla="val 5685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87464" y="381000"/>
            <a:ext cx="8170758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08231" y="1112258"/>
            <a:ext cx="3451035" cy="286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2"/>
          </p:nvPr>
        </p:nvSpPr>
        <p:spPr>
          <a:xfrm>
            <a:off x="708231" y="1420716"/>
            <a:ext cx="3451035" cy="2775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7011" marR="0" lvl="1" indent="-11111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4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8625" marR="0" lvl="2" indent="-9525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3"/>
          </p:nvPr>
        </p:nvSpPr>
        <p:spPr>
          <a:xfrm>
            <a:off x="4986319" y="1112258"/>
            <a:ext cx="3451035" cy="286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4"/>
          </p:nvPr>
        </p:nvSpPr>
        <p:spPr>
          <a:xfrm>
            <a:off x="4986319" y="1420716"/>
            <a:ext cx="3451035" cy="2775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7011" marR="0" lvl="1" indent="-11111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4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8625" marR="0" lvl="2" indent="-9525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5"/>
          </p:nvPr>
        </p:nvSpPr>
        <p:spPr>
          <a:xfrm>
            <a:off x="708231" y="4195794"/>
            <a:ext cx="3451035" cy="2169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2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0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6"/>
          </p:nvPr>
        </p:nvSpPr>
        <p:spPr>
          <a:xfrm>
            <a:off x="4986319" y="4195794"/>
            <a:ext cx="3451035" cy="2169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2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0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nd Text lef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6199189" y="974659"/>
            <a:ext cx="2355849" cy="3579877"/>
          </a:xfrm>
          <a:prstGeom prst="roundRect">
            <a:avLst>
              <a:gd name="adj" fmla="val 8731"/>
            </a:avLst>
          </a:prstGeom>
          <a:solidFill>
            <a:srgbClr val="C0C0C0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2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87464" y="381000"/>
            <a:ext cx="8170758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483139" y="1033517"/>
            <a:ext cx="5320759" cy="4810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3"/>
          </p:nvPr>
        </p:nvSpPr>
        <p:spPr>
          <a:xfrm>
            <a:off x="483139" y="1488590"/>
            <a:ext cx="5320759" cy="3111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111443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nd Text righ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pic" idx="2"/>
          </p:nvPr>
        </p:nvSpPr>
        <p:spPr>
          <a:xfrm>
            <a:off x="588827" y="974659"/>
            <a:ext cx="3686400" cy="3579877"/>
          </a:xfrm>
          <a:prstGeom prst="roundRect">
            <a:avLst>
              <a:gd name="adj" fmla="val 6231"/>
            </a:avLst>
          </a:prstGeom>
          <a:solidFill>
            <a:srgbClr val="C0C0C0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2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87464" y="381000"/>
            <a:ext cx="8170758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766623" y="1033517"/>
            <a:ext cx="3891599" cy="4810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3"/>
          </p:nvPr>
        </p:nvSpPr>
        <p:spPr>
          <a:xfrm>
            <a:off x="4766623" y="1488590"/>
            <a:ext cx="3891599" cy="3111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111443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Titl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idx="2"/>
          </p:nvPr>
        </p:nvSpPr>
        <p:spPr>
          <a:xfrm>
            <a:off x="588827" y="974659"/>
            <a:ext cx="7966210" cy="3579877"/>
          </a:xfrm>
          <a:prstGeom prst="roundRect">
            <a:avLst>
              <a:gd name="adj" fmla="val 6231"/>
            </a:avLst>
          </a:prstGeom>
          <a:solidFill>
            <a:srgbClr val="C0C0C0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2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87464" y="381000"/>
            <a:ext cx="8170759" cy="425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3340100" y="258762"/>
            <a:ext cx="5797550" cy="4605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46" y="81503"/>
                  <a:pt x="92" y="43007"/>
                  <a:pt x="138" y="4510"/>
                </a:cubicBezTo>
                <a:cubicBezTo>
                  <a:pt x="138" y="2019"/>
                  <a:pt x="1742" y="0"/>
                  <a:pt x="3720" y="0"/>
                </a:cubicBezTo>
                <a:lnTo>
                  <a:pt x="119999" y="0"/>
                </a:lnTo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87466" y="381000"/>
            <a:ext cx="2457072" cy="871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721457" y="662610"/>
            <a:ext cx="5044856" cy="39379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7011" marR="0" lvl="1" indent="-11111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8625" marR="0" lvl="2" indent="-952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2"/>
          </p:nvPr>
        </p:nvSpPr>
        <p:spPr>
          <a:xfrm>
            <a:off x="494091" y="1200149"/>
            <a:ext cx="2457072" cy="3400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12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0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573881"/>
            <a:ext cx="7991475" cy="5393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4" y="1221581"/>
            <a:ext cx="7991475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573881"/>
            <a:ext cx="7991475" cy="5393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1221581"/>
            <a:ext cx="3919537" cy="3509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221581"/>
            <a:ext cx="3919538" cy="3509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33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0F36EBE-0C42-4320-86EF-2EE327A4F8CC}" type="datetimeFigureOut">
              <a:rPr lang="nl-NL" smtClean="0"/>
              <a:t>02-11-16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A4BC-7A79-4122-99DA-7E0B3A1B76E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71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/>
          <p:cNvPicPr preferRelativeResize="0"/>
          <p:nvPr/>
        </p:nvPicPr>
        <p:blipFill rotWithShape="1">
          <a:blip r:embed="rId3">
            <a:alphaModFix/>
          </a:blip>
          <a:srcRect l="50348"/>
          <a:stretch/>
        </p:blipFill>
        <p:spPr>
          <a:xfrm>
            <a:off x="7657225" y="4706937"/>
            <a:ext cx="1118473" cy="446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Shape 102"/>
          <p:cNvGrpSpPr/>
          <p:nvPr/>
        </p:nvGrpSpPr>
        <p:grpSpPr>
          <a:xfrm>
            <a:off x="639762" y="1770063"/>
            <a:ext cx="6288086" cy="2733674"/>
            <a:chOff x="640033" y="1769722"/>
            <a:chExt cx="6287110" cy="2733697"/>
          </a:xfrm>
        </p:grpSpPr>
        <p:sp>
          <p:nvSpPr>
            <p:cNvPr id="103" name="Shape 103"/>
            <p:cNvSpPr/>
            <p:nvPr/>
          </p:nvSpPr>
          <p:spPr>
            <a:xfrm>
              <a:off x="1360645" y="1769722"/>
              <a:ext cx="5352218" cy="2136793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40033" y="2615866"/>
              <a:ext cx="4682398" cy="1739915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628891" y="2498390"/>
              <a:ext cx="5298252" cy="2005029"/>
            </a:xfrm>
            <a:prstGeom prst="roundRect">
              <a:avLst>
                <a:gd name="adj" fmla="val 8688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857486" y="2087225"/>
              <a:ext cx="5669669" cy="2136793"/>
            </a:xfrm>
            <a:prstGeom prst="roundRect">
              <a:avLst>
                <a:gd name="adj" fmla="val 8688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1036603" y="2272164"/>
            <a:ext cx="5173560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1036604" y="2571200"/>
            <a:ext cx="5173560" cy="115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1036637" y="3794125"/>
            <a:ext cx="5180011" cy="2746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1188" y="4705350"/>
            <a:ext cx="1114511" cy="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claimer">
    <p:bg>
      <p:bgPr>
        <a:solidFill>
          <a:srgbClr val="E0E0E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0" y="0"/>
            <a:ext cx="9144000" cy="48053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5" y="6543"/>
                </a:moveTo>
                <a:cubicBezTo>
                  <a:pt x="4412" y="6543"/>
                  <a:pt x="3364" y="8537"/>
                  <a:pt x="3364" y="10998"/>
                </a:cubicBezTo>
                <a:lnTo>
                  <a:pt x="3364" y="112886"/>
                </a:lnTo>
                <a:cubicBezTo>
                  <a:pt x="3364" y="115346"/>
                  <a:pt x="4412" y="117341"/>
                  <a:pt x="5705" y="117341"/>
                </a:cubicBezTo>
                <a:lnTo>
                  <a:pt x="114294" y="117341"/>
                </a:lnTo>
                <a:cubicBezTo>
                  <a:pt x="115587" y="117341"/>
                  <a:pt x="116635" y="115346"/>
                  <a:pt x="116635" y="112886"/>
                </a:cubicBezTo>
                <a:lnTo>
                  <a:pt x="116635" y="10998"/>
                </a:lnTo>
                <a:cubicBezTo>
                  <a:pt x="116635" y="8537"/>
                  <a:pt x="115587" y="6543"/>
                  <a:pt x="114294" y="6543"/>
                </a:cubicBez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sz="1400" b="0" i="0" u="none" strike="noStrike" cap="none" noProof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02814" y="757604"/>
            <a:ext cx="7755384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 dirty="0"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2814" y="1427125"/>
            <a:ext cx="7755384" cy="2851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30175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2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1143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2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2541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109537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 dirty="0"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800" b="1" i="0" u="none" strike="noStrike" cap="none" noProof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nl-NL" sz="800" b="1" i="0" u="none" strike="noStrike" cap="none" noProof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har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87362" y="381000"/>
            <a:ext cx="8170861" cy="387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chart" idx="2"/>
          </p:nvPr>
        </p:nvSpPr>
        <p:spPr>
          <a:xfrm>
            <a:off x="483139" y="1284050"/>
            <a:ext cx="8175086" cy="3310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83139" y="736600"/>
            <a:ext cx="8175084" cy="3139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har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87362" y="381000"/>
            <a:ext cx="8170861" cy="387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chart" idx="2"/>
          </p:nvPr>
        </p:nvSpPr>
        <p:spPr>
          <a:xfrm>
            <a:off x="483139" y="1284050"/>
            <a:ext cx="3891599" cy="3310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83139" y="736600"/>
            <a:ext cx="8175084" cy="3139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chart" idx="3"/>
          </p:nvPr>
        </p:nvSpPr>
        <p:spPr>
          <a:xfrm>
            <a:off x="4766623" y="1284050"/>
            <a:ext cx="3891599" cy="3310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Header 10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pic" idx="2"/>
          </p:nvPr>
        </p:nvSpPr>
        <p:spPr>
          <a:xfrm>
            <a:off x="255600" y="262029"/>
            <a:ext cx="8632799" cy="4435199"/>
          </a:xfrm>
          <a:prstGeom prst="roundRect">
            <a:avLst>
              <a:gd name="adj" fmla="val 4030"/>
            </a:avLst>
          </a:prstGeom>
          <a:blipFill rotWithShape="1">
            <a:blip r:embed="rId2">
              <a:alphaModFix/>
            </a:blip>
            <a:stretch>
              <a:fillRect t="-36998" b="-5997"/>
            </a:stretch>
          </a:blip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2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6424978" y="589002"/>
            <a:ext cx="2095200" cy="2894400"/>
          </a:xfrm>
          <a:prstGeom prst="roundRect">
            <a:avLst>
              <a:gd name="adj" fmla="val 8404"/>
            </a:avLst>
          </a:prstGeom>
          <a:solidFill>
            <a:srgbClr val="F79C2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Section Header 10"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255600" y="262029"/>
            <a:ext cx="8632799" cy="4435199"/>
          </a:xfrm>
          <a:prstGeom prst="roundRect">
            <a:avLst>
              <a:gd name="adj" fmla="val 4030"/>
            </a:avLst>
          </a:prstGeom>
          <a:blipFill rotWithShape="1">
            <a:blip r:embed="rId2">
              <a:alphaModFix/>
            </a:blip>
            <a:stretch>
              <a:fillRect t="-36998" b="-5997"/>
            </a:stretch>
          </a:blip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24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6424978" y="589002"/>
            <a:ext cx="2095200" cy="2894400"/>
          </a:xfrm>
          <a:prstGeom prst="roundRect">
            <a:avLst>
              <a:gd name="adj" fmla="val 8404"/>
            </a:avLst>
          </a:prstGeom>
          <a:solidFill>
            <a:srgbClr val="F79C2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87464" y="381000"/>
            <a:ext cx="8170758" cy="3877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83139" y="1033517"/>
            <a:ext cx="3891599" cy="4810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83139" y="1488590"/>
            <a:ext cx="3891599" cy="3111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111443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3"/>
          </p:nvPr>
        </p:nvSpPr>
        <p:spPr>
          <a:xfrm>
            <a:off x="4766623" y="1033517"/>
            <a:ext cx="3891599" cy="4810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36363"/>
              </a:buClr>
              <a:buFont typeface="Arial"/>
              <a:buNone/>
              <a:defRPr sz="2000" b="1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A1A1A1"/>
              </a:buClr>
              <a:buFont typeface="Calibri"/>
              <a:buNone/>
              <a:defRPr sz="1800" b="1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4"/>
          </p:nvPr>
        </p:nvSpPr>
        <p:spPr>
          <a:xfrm>
            <a:off x="4766623" y="1488590"/>
            <a:ext cx="3891599" cy="3111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111443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8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93" y="4746625"/>
            <a:ext cx="9144000" cy="3968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sz="1400" b="0" i="0" u="none" strike="noStrike" cap="none" noProof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20">
            <a:alphaModFix/>
          </a:blip>
          <a:srcRect l="54507"/>
          <a:stretch/>
        </p:blipFill>
        <p:spPr>
          <a:xfrm>
            <a:off x="8054975" y="4865687"/>
            <a:ext cx="728662" cy="28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87362" y="381000"/>
            <a:ext cx="8170861" cy="387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82600" y="1200150"/>
            <a:ext cx="8175624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3" marR="0" lvl="0" indent="-111443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2275" marR="0" lvl="1" indent="-104775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636363"/>
              </a:buClr>
              <a:buSzPct val="100000"/>
              <a:buFont typeface="Arial"/>
              <a:buChar char="˃"/>
              <a:defRPr sz="1600" b="0" i="0" u="none" strike="noStrike" cap="none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09600" marR="0" lvl="2" indent="-88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A1A1A1"/>
              </a:buClr>
              <a:buSzPct val="100000"/>
              <a:buFont typeface="Calibri"/>
              <a:buChar char="‐"/>
              <a:defRPr sz="1600" b="0" i="0" u="none" strike="noStrike" cap="none">
                <a:solidFill>
                  <a:srgbClr val="A1A1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11213" marR="0" lvl="3" indent="-112712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8538" marR="0" lvl="4" indent="-96837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 dirty="0"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1130300" y="4792662"/>
            <a:ext cx="3903663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1143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2286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3429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45720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noProof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234950" y="4792662"/>
            <a:ext cx="347662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800" b="1" i="0" u="none" strike="noStrike" cap="none" noProof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nl-NL" sz="800" b="1" i="0" u="none" strike="noStrike" cap="none" noProof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487362" y="4824412"/>
            <a:ext cx="793806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800" b="1" i="0" u="none" strike="noStrike" cap="none" noProof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© 2016 EXACT</a:t>
            </a:r>
            <a:endParaRPr lang="nl-NL" sz="800" b="1" i="0" u="none" strike="noStrike" cap="none" noProof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logo_imcc (1).png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079537" y="130654"/>
            <a:ext cx="713032" cy="29129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8" r:id="rId14"/>
    <p:sldLayoutId id="2147483679" r:id="rId15"/>
    <p:sldLayoutId id="2147483681" r:id="rId16"/>
    <p:sldLayoutId id="2147483682" r:id="rId17"/>
    <p:sldLayoutId id="214748368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subTitle" idx="1"/>
          </p:nvPr>
        </p:nvSpPr>
        <p:spPr>
          <a:xfrm>
            <a:off x="1036604" y="2735240"/>
            <a:ext cx="5173560" cy="987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nl-NL" dirty="0" smtClean="0"/>
              <a:t>Trends in logistiek: </a:t>
            </a:r>
          </a:p>
          <a:p>
            <a:pPr>
              <a:buSzPct val="25000"/>
            </a:pPr>
            <a:r>
              <a:rPr lang="nl-NL" dirty="0" smtClean="0"/>
              <a:t>wat komt er allemaal op ons af?</a:t>
            </a:r>
            <a:endParaRPr lang="en-US" dirty="0" smtClean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lang="nl-NL" sz="2000" b="0" i="0" u="none" strike="noStrike" cap="non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nl-NL" dirty="0" err="1" smtClean="0"/>
              <a:t>Walther</a:t>
            </a:r>
            <a:r>
              <a:rPr lang="nl-NL" dirty="0" smtClean="0"/>
              <a:t> Ploos van Amstel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1036603" y="2272164"/>
            <a:ext cx="5173560" cy="3951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EXACT LIVE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6036" y="2371726"/>
            <a:ext cx="2988564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Voorraadbeheer</a:t>
            </a:r>
          </a:p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en</a:t>
            </a:r>
            <a:br>
              <a:rPr lang="nl-NL" sz="1700" b="1" dirty="0" smtClean="0">
                <a:solidFill>
                  <a:srgbClr val="333399"/>
                </a:solidFill>
              </a:rPr>
            </a:br>
            <a:r>
              <a:rPr lang="nl-NL" sz="1700" b="1" dirty="0" smtClean="0">
                <a:solidFill>
                  <a:srgbClr val="333399"/>
                </a:solidFill>
              </a:rPr>
              <a:t>productieplanning</a:t>
            </a:r>
            <a:endParaRPr lang="nl-NL" sz="1700" b="1" dirty="0">
              <a:solidFill>
                <a:srgbClr val="333399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48200" y="3200401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Magazijnen/</a:t>
            </a:r>
          </a:p>
          <a:p>
            <a:pPr algn="ctr"/>
            <a:r>
              <a:rPr lang="nl-NL" sz="1800" b="1" smtClean="0">
                <a:solidFill>
                  <a:srgbClr val="333399"/>
                </a:solidFill>
              </a:rPr>
              <a:t>opslag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3143251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Transport</a:t>
            </a:r>
            <a:endParaRPr lang="nl-NL" sz="1800" b="1">
              <a:solidFill>
                <a:srgbClr val="3333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303" y="498940"/>
            <a:ext cx="8435394" cy="533800"/>
          </a:xfrm>
        </p:spPr>
        <p:txBody>
          <a:bodyPr/>
          <a:lstStyle/>
          <a:p>
            <a:r>
              <a:rPr lang="nl-NL" sz="3000" dirty="0" smtClean="0"/>
              <a:t>Beslissingen moeten over de levenscyclus worden afgestemd: kosten bij </a:t>
            </a:r>
            <a:r>
              <a:rPr lang="nl-NL" sz="3000" dirty="0" err="1" smtClean="0"/>
              <a:t>volwasssenheid</a:t>
            </a:r>
            <a:endParaRPr lang="nl-NL" sz="3000" dirty="0"/>
          </a:p>
        </p:txBody>
      </p:sp>
      <p:sp>
        <p:nvSpPr>
          <p:cNvPr id="7" name="Oval 6"/>
          <p:cNvSpPr/>
          <p:nvPr/>
        </p:nvSpPr>
        <p:spPr>
          <a:xfrm>
            <a:off x="685800" y="2371726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err="1" smtClean="0">
                <a:solidFill>
                  <a:srgbClr val="333399"/>
                </a:solidFill>
              </a:rPr>
              <a:t>Factory</a:t>
            </a:r>
            <a:r>
              <a:rPr lang="nl-NL" sz="1800" b="1" dirty="0" smtClean="0">
                <a:solidFill>
                  <a:srgbClr val="333399"/>
                </a:solidFill>
              </a:rPr>
              <a:t> </a:t>
            </a:r>
            <a:r>
              <a:rPr lang="nl-NL" sz="1800" b="1" dirty="0" err="1" smtClean="0">
                <a:solidFill>
                  <a:srgbClr val="333399"/>
                </a:solidFill>
              </a:rPr>
              <a:t>gate</a:t>
            </a:r>
            <a:endParaRPr lang="nl-NL" sz="1800" b="1" dirty="0" smtClean="0">
              <a:solidFill>
                <a:srgbClr val="333399"/>
              </a:solidFill>
            </a:endParaRPr>
          </a:p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inkoopprijs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70297" y="2371726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Verkoopprijs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85800" y="4057650"/>
            <a:ext cx="7848600" cy="9715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Product (life cycle) management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752" y="1480769"/>
            <a:ext cx="1931697" cy="890957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>
            <a:off x="6324601" y="1909394"/>
            <a:ext cx="560097" cy="4000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71600" y="2114551"/>
            <a:ext cx="4953000" cy="160019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Voorraadbeheer</a:t>
            </a:r>
          </a:p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en</a:t>
            </a:r>
            <a:br>
              <a:rPr lang="nl-NL" sz="1800" b="1" dirty="0" smtClean="0">
                <a:solidFill>
                  <a:srgbClr val="333399"/>
                </a:solidFill>
              </a:rPr>
            </a:br>
            <a:r>
              <a:rPr lang="nl-NL" sz="1800" b="1" dirty="0" smtClean="0">
                <a:solidFill>
                  <a:srgbClr val="333399"/>
                </a:solidFill>
              </a:rPr>
              <a:t>productieplanning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48200" y="3543300"/>
            <a:ext cx="1676400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400" b="1" dirty="0" smtClean="0">
                <a:solidFill>
                  <a:srgbClr val="333399"/>
                </a:solidFill>
              </a:rPr>
              <a:t>Magazijnen/</a:t>
            </a:r>
          </a:p>
          <a:p>
            <a:pPr algn="ctr"/>
            <a:r>
              <a:rPr lang="nl-NL" sz="1400" b="1" dirty="0" smtClean="0">
                <a:solidFill>
                  <a:srgbClr val="333399"/>
                </a:solidFill>
              </a:rPr>
              <a:t>opslag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3543300"/>
            <a:ext cx="2133600" cy="62865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Transport</a:t>
            </a:r>
            <a:endParaRPr lang="nl-NL" sz="1800" b="1">
              <a:solidFill>
                <a:srgbClr val="3333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303" y="581134"/>
            <a:ext cx="8435394" cy="533800"/>
          </a:xfrm>
        </p:spPr>
        <p:txBody>
          <a:bodyPr/>
          <a:lstStyle/>
          <a:p>
            <a:r>
              <a:rPr lang="nl-NL" sz="3000" dirty="0" smtClean="0"/>
              <a:t>Beslissingen moeten over de levenscyclus worden afgestemd: cash is </a:t>
            </a:r>
            <a:r>
              <a:rPr lang="nl-NL" sz="3000" dirty="0" err="1" smtClean="0"/>
              <a:t>king</a:t>
            </a:r>
            <a:endParaRPr lang="nl-NL" sz="3000" dirty="0"/>
          </a:p>
        </p:txBody>
      </p:sp>
      <p:sp>
        <p:nvSpPr>
          <p:cNvPr id="7" name="Oval 6"/>
          <p:cNvSpPr/>
          <p:nvPr/>
        </p:nvSpPr>
        <p:spPr>
          <a:xfrm>
            <a:off x="685800" y="2971800"/>
            <a:ext cx="1752600" cy="42862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200" b="1" dirty="0" err="1" smtClean="0">
                <a:solidFill>
                  <a:srgbClr val="333399"/>
                </a:solidFill>
              </a:rPr>
              <a:t>Factory</a:t>
            </a:r>
            <a:r>
              <a:rPr lang="nl-NL" sz="1200" b="1" dirty="0" smtClean="0">
                <a:solidFill>
                  <a:srgbClr val="333399"/>
                </a:solidFill>
              </a:rPr>
              <a:t> </a:t>
            </a:r>
            <a:r>
              <a:rPr lang="nl-NL" sz="1200" b="1" dirty="0" err="1" smtClean="0">
                <a:solidFill>
                  <a:srgbClr val="333399"/>
                </a:solidFill>
              </a:rPr>
              <a:t>gate</a:t>
            </a:r>
            <a:endParaRPr lang="nl-NL" sz="1200" b="1" dirty="0" smtClean="0">
              <a:solidFill>
                <a:srgbClr val="333399"/>
              </a:solidFill>
            </a:endParaRPr>
          </a:p>
          <a:p>
            <a:pPr algn="ctr"/>
            <a:r>
              <a:rPr lang="nl-NL" sz="1200" b="1" dirty="0" smtClean="0">
                <a:solidFill>
                  <a:srgbClr val="333399"/>
                </a:solidFill>
              </a:rPr>
              <a:t>inkoopprijs</a:t>
            </a:r>
            <a:endParaRPr lang="nl-NL" sz="1200" b="1" dirty="0">
              <a:solidFill>
                <a:srgbClr val="33339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70297" y="2371726"/>
            <a:ext cx="2819400" cy="102869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Verkoopprijs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85800" y="4057650"/>
            <a:ext cx="7848600" cy="9715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Product (life cycle) management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1389912"/>
            <a:ext cx="1931697" cy="890957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8052449" y="1257300"/>
            <a:ext cx="432448" cy="28061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40" y="573881"/>
            <a:ext cx="7991475" cy="539354"/>
          </a:xfrm>
        </p:spPr>
        <p:txBody>
          <a:bodyPr>
            <a:noAutofit/>
          </a:bodyPr>
          <a:lstStyle/>
          <a:p>
            <a:r>
              <a:rPr lang="en-GB" sz="2800" dirty="0" err="1" smtClean="0"/>
              <a:t>Onvoorspelbaarheid</a:t>
            </a:r>
            <a:r>
              <a:rPr lang="en-GB" sz="2800" dirty="0" smtClean="0"/>
              <a:t> </a:t>
            </a:r>
            <a:r>
              <a:rPr lang="en-GB" sz="2800" dirty="0" err="1" smtClean="0"/>
              <a:t>als</a:t>
            </a:r>
            <a:r>
              <a:rPr lang="en-GB" sz="2800" dirty="0" smtClean="0"/>
              <a:t> </a:t>
            </a:r>
            <a:r>
              <a:rPr lang="en-GB" sz="2800" dirty="0" err="1" smtClean="0"/>
              <a:t>margekiller</a:t>
            </a:r>
            <a:r>
              <a:rPr lang="en-GB" sz="2800" dirty="0" smtClean="0"/>
              <a:t>:</a:t>
            </a:r>
            <a:br>
              <a:rPr lang="en-GB" sz="2800" dirty="0" smtClean="0"/>
            </a:br>
            <a:r>
              <a:rPr lang="en-GB" sz="2800" dirty="0" smtClean="0"/>
              <a:t>Graven in big data ‘process mining’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57350"/>
            <a:ext cx="6000750" cy="2667000"/>
          </a:xfrm>
          <a:prstGeom prst="rect">
            <a:avLst/>
          </a:prstGeom>
        </p:spPr>
      </p:pic>
      <p:pic>
        <p:nvPicPr>
          <p:cNvPr id="7" name="Picture 6" descr="Screen Shot 2013-06-05 at 12.45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600450"/>
            <a:ext cx="1576388" cy="885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60" y="875952"/>
            <a:ext cx="1542051" cy="15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00150"/>
            <a:ext cx="1941950" cy="1610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De perfecte order: OTIFNENC</a:t>
            </a:r>
            <a:endParaRPr lang="nl-NL" sz="2800" dirty="0"/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6191250" y="4286250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/>
              <a:t>Transport</a:t>
            </a:r>
          </a:p>
        </p:txBody>
      </p:sp>
      <p:sp>
        <p:nvSpPr>
          <p:cNvPr id="36" name="Tekstvak 7"/>
          <p:cNvSpPr txBox="1">
            <a:spLocks noChangeArrowheads="1"/>
          </p:cNvSpPr>
          <p:nvPr/>
        </p:nvSpPr>
        <p:spPr bwMode="auto">
          <a:xfrm>
            <a:off x="7481889" y="4286250"/>
            <a:ext cx="10001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/>
              <a:t>Credit nota’s</a:t>
            </a:r>
          </a:p>
        </p:txBody>
      </p:sp>
      <p:sp>
        <p:nvSpPr>
          <p:cNvPr id="37" name="Tekstvak 9"/>
          <p:cNvSpPr txBox="1">
            <a:spLocks noChangeArrowheads="1"/>
          </p:cNvSpPr>
          <p:nvPr/>
        </p:nvSpPr>
        <p:spPr bwMode="auto">
          <a:xfrm>
            <a:off x="5100639" y="4286250"/>
            <a:ext cx="1000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 smtClean="0"/>
              <a:t>Logistiek</a:t>
            </a:r>
            <a:endParaRPr lang="nl-NL" sz="1600"/>
          </a:p>
        </p:txBody>
      </p:sp>
      <p:sp>
        <p:nvSpPr>
          <p:cNvPr id="38" name="Tekstvak 11"/>
          <p:cNvSpPr txBox="1">
            <a:spLocks noChangeArrowheads="1"/>
          </p:cNvSpPr>
          <p:nvPr/>
        </p:nvSpPr>
        <p:spPr bwMode="auto">
          <a:xfrm>
            <a:off x="214314" y="4286250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/>
              <a:t>Orders</a:t>
            </a:r>
          </a:p>
        </p:txBody>
      </p:sp>
      <p:sp>
        <p:nvSpPr>
          <p:cNvPr id="39" name="Tekstvak 15"/>
          <p:cNvSpPr txBox="1">
            <a:spLocks noChangeArrowheads="1"/>
          </p:cNvSpPr>
          <p:nvPr/>
        </p:nvSpPr>
        <p:spPr bwMode="auto">
          <a:xfrm>
            <a:off x="1543050" y="428625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/>
              <a:t>EDI</a:t>
            </a:r>
          </a:p>
        </p:txBody>
      </p:sp>
      <p:sp>
        <p:nvSpPr>
          <p:cNvPr id="40" name="Tekstvak 28"/>
          <p:cNvSpPr txBox="1">
            <a:spLocks noChangeArrowheads="1"/>
          </p:cNvSpPr>
          <p:nvPr/>
        </p:nvSpPr>
        <p:spPr bwMode="auto">
          <a:xfrm>
            <a:off x="3914775" y="4286250"/>
            <a:ext cx="1143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 smtClean="0"/>
              <a:t>Klant-</a:t>
            </a:r>
            <a:br>
              <a:rPr lang="nl-NL" sz="1600" smtClean="0"/>
            </a:br>
            <a:r>
              <a:rPr lang="nl-NL" sz="1600" smtClean="0"/>
              <a:t>contact</a:t>
            </a:r>
            <a:endParaRPr lang="nl-NL" sz="1600"/>
          </a:p>
        </p:txBody>
      </p:sp>
      <p:sp>
        <p:nvSpPr>
          <p:cNvPr id="41" name="Rechthoek 20"/>
          <p:cNvSpPr/>
          <p:nvPr/>
        </p:nvSpPr>
        <p:spPr bwMode="auto">
          <a:xfrm>
            <a:off x="214314" y="1257300"/>
            <a:ext cx="776287" cy="302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100%</a:t>
            </a:r>
          </a:p>
        </p:txBody>
      </p:sp>
      <p:sp>
        <p:nvSpPr>
          <p:cNvPr id="42" name="Rechthoek 23"/>
          <p:cNvSpPr/>
          <p:nvPr/>
        </p:nvSpPr>
        <p:spPr bwMode="auto">
          <a:xfrm>
            <a:off x="1362076" y="1428750"/>
            <a:ext cx="860425" cy="2857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80%</a:t>
            </a:r>
          </a:p>
        </p:txBody>
      </p:sp>
      <p:sp>
        <p:nvSpPr>
          <p:cNvPr id="43" name="Rechthoek 24"/>
          <p:cNvSpPr/>
          <p:nvPr/>
        </p:nvSpPr>
        <p:spPr bwMode="auto">
          <a:xfrm>
            <a:off x="3962400" y="3086100"/>
            <a:ext cx="838200" cy="11882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30%</a:t>
            </a:r>
          </a:p>
        </p:txBody>
      </p:sp>
      <p:sp>
        <p:nvSpPr>
          <p:cNvPr id="44" name="Rechthoek 26"/>
          <p:cNvSpPr/>
          <p:nvPr/>
        </p:nvSpPr>
        <p:spPr bwMode="auto">
          <a:xfrm>
            <a:off x="5257800" y="3486150"/>
            <a:ext cx="762000" cy="800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18%</a:t>
            </a:r>
          </a:p>
        </p:txBody>
      </p:sp>
      <p:cxnSp>
        <p:nvCxnSpPr>
          <p:cNvPr id="45" name="Rechte verbindingslijn 31"/>
          <p:cNvCxnSpPr/>
          <p:nvPr/>
        </p:nvCxnSpPr>
        <p:spPr bwMode="auto">
          <a:xfrm>
            <a:off x="1028700" y="1428750"/>
            <a:ext cx="5715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37"/>
          <p:cNvCxnSpPr/>
          <p:nvPr/>
        </p:nvCxnSpPr>
        <p:spPr bwMode="auto">
          <a:xfrm>
            <a:off x="4800600" y="3484960"/>
            <a:ext cx="57150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38"/>
          <p:cNvCxnSpPr/>
          <p:nvPr/>
        </p:nvCxnSpPr>
        <p:spPr bwMode="auto">
          <a:xfrm>
            <a:off x="6096000" y="3599260"/>
            <a:ext cx="57150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26"/>
          <p:cNvSpPr/>
          <p:nvPr/>
        </p:nvSpPr>
        <p:spPr bwMode="auto">
          <a:xfrm>
            <a:off x="6400800" y="3600450"/>
            <a:ext cx="7620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15%</a:t>
            </a:r>
          </a:p>
        </p:txBody>
      </p:sp>
      <p:sp>
        <p:nvSpPr>
          <p:cNvPr id="49" name="Rechthoek 26"/>
          <p:cNvSpPr/>
          <p:nvPr/>
        </p:nvSpPr>
        <p:spPr bwMode="auto">
          <a:xfrm>
            <a:off x="7467600" y="3829050"/>
            <a:ext cx="762000" cy="4476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10%</a:t>
            </a:r>
          </a:p>
        </p:txBody>
      </p:sp>
      <p:cxnSp>
        <p:nvCxnSpPr>
          <p:cNvPr id="50" name="Rechte verbindingslijn 38"/>
          <p:cNvCxnSpPr/>
          <p:nvPr/>
        </p:nvCxnSpPr>
        <p:spPr bwMode="auto">
          <a:xfrm>
            <a:off x="7239000" y="3827860"/>
            <a:ext cx="57150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23"/>
          <p:cNvSpPr/>
          <p:nvPr/>
        </p:nvSpPr>
        <p:spPr bwMode="auto">
          <a:xfrm>
            <a:off x="2667001" y="1657350"/>
            <a:ext cx="862013" cy="2628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70%</a:t>
            </a:r>
          </a:p>
        </p:txBody>
      </p:sp>
      <p:cxnSp>
        <p:nvCxnSpPr>
          <p:cNvPr id="52" name="Rechte verbindingslijn 37"/>
          <p:cNvCxnSpPr/>
          <p:nvPr/>
        </p:nvCxnSpPr>
        <p:spPr bwMode="auto">
          <a:xfrm>
            <a:off x="3581400" y="3086100"/>
            <a:ext cx="5715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37"/>
          <p:cNvCxnSpPr/>
          <p:nvPr/>
        </p:nvCxnSpPr>
        <p:spPr bwMode="auto">
          <a:xfrm>
            <a:off x="2247900" y="1657350"/>
            <a:ext cx="5715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vak 15"/>
          <p:cNvSpPr txBox="1">
            <a:spLocks noChangeArrowheads="1"/>
          </p:cNvSpPr>
          <p:nvPr/>
        </p:nvSpPr>
        <p:spPr bwMode="auto">
          <a:xfrm>
            <a:off x="2728913" y="4286250"/>
            <a:ext cx="1143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/>
              <a:t>EDI –</a:t>
            </a:r>
          </a:p>
          <a:p>
            <a:r>
              <a:rPr lang="nl-NL" sz="1600"/>
              <a:t>Non stop</a:t>
            </a:r>
          </a:p>
        </p:txBody>
      </p:sp>
      <p:sp>
        <p:nvSpPr>
          <p:cNvPr id="55" name="Rounded Rectangular Callout 54"/>
          <p:cNvSpPr/>
          <p:nvPr/>
        </p:nvSpPr>
        <p:spPr>
          <a:xfrm>
            <a:off x="990600" y="1657350"/>
            <a:ext cx="3810000" cy="748904"/>
          </a:xfrm>
          <a:prstGeom prst="wedgeRoundRectCallout">
            <a:avLst>
              <a:gd name="adj1" fmla="val -35424"/>
              <a:gd name="adj2" fmla="val -97529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Waarom komen er nog steeds order per telefoon en fax?</a:t>
            </a:r>
          </a:p>
        </p:txBody>
      </p:sp>
      <p:sp>
        <p:nvSpPr>
          <p:cNvPr id="56" name="Rounded Rectangular Callout 55"/>
          <p:cNvSpPr/>
          <p:nvPr/>
        </p:nvSpPr>
        <p:spPr>
          <a:xfrm>
            <a:off x="4800600" y="2337198"/>
            <a:ext cx="3810000" cy="748903"/>
          </a:xfrm>
          <a:prstGeom prst="wedgeRoundRectCallout">
            <a:avLst>
              <a:gd name="adj1" fmla="val -55090"/>
              <a:gd name="adj2" fmla="val 99228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Waarom hebben we 40% calls-per-order?</a:t>
            </a:r>
          </a:p>
        </p:txBody>
      </p:sp>
      <p:sp>
        <p:nvSpPr>
          <p:cNvPr id="57" name="Rounded Rectangular Callout 56"/>
          <p:cNvSpPr/>
          <p:nvPr/>
        </p:nvSpPr>
        <p:spPr>
          <a:xfrm>
            <a:off x="304800" y="3429000"/>
            <a:ext cx="3810000" cy="748904"/>
          </a:xfrm>
          <a:prstGeom prst="wedgeRoundRectCallout">
            <a:avLst>
              <a:gd name="adj1" fmla="val 77692"/>
              <a:gd name="adj2" fmla="val -31647"/>
              <a:gd name="adj3" fmla="val 16667"/>
            </a:avLst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 dirty="0">
                <a:solidFill>
                  <a:schemeClr val="tx2"/>
                </a:solidFill>
              </a:rPr>
              <a:t>Welke producten en leveranciers zijn de 12% </a:t>
            </a:r>
            <a:r>
              <a:rPr lang="nl-NL" b="1" dirty="0" smtClean="0">
                <a:solidFill>
                  <a:schemeClr val="tx2"/>
                </a:solidFill>
              </a:rPr>
              <a:t>OTIF?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3467100" y="1429941"/>
            <a:ext cx="3810000" cy="748903"/>
          </a:xfrm>
          <a:prstGeom prst="wedgeRoundRectCallout">
            <a:avLst>
              <a:gd name="adj1" fmla="val -49064"/>
              <a:gd name="adj2" fmla="val 111034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Waarom moeten we 10% van onze EDI-orders opnieuw bekijken en wat levert dat op?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3352800" y="3937398"/>
            <a:ext cx="3810000" cy="748903"/>
          </a:xfrm>
          <a:prstGeom prst="wedgeRoundRectCallout">
            <a:avLst>
              <a:gd name="adj1" fmla="val 69886"/>
              <a:gd name="adj2" fmla="val -80476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 dirty="0">
                <a:solidFill>
                  <a:schemeClr val="tx2"/>
                </a:solidFill>
              </a:rPr>
              <a:t>Revenu </a:t>
            </a:r>
            <a:r>
              <a:rPr lang="nl-NL" b="1" dirty="0" err="1">
                <a:solidFill>
                  <a:schemeClr val="tx2"/>
                </a:solidFill>
              </a:rPr>
              <a:t>assurance</a:t>
            </a:r>
            <a:r>
              <a:rPr lang="nl-NL" b="1" dirty="0">
                <a:solidFill>
                  <a:schemeClr val="tx2"/>
                </a:solidFill>
              </a:rPr>
              <a:t>:</a:t>
            </a:r>
          </a:p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Wat veroorzaakt credit </a:t>
            </a:r>
            <a:r>
              <a:rPr lang="nl-NL" b="1" smtClean="0">
                <a:solidFill>
                  <a:schemeClr val="tx2"/>
                </a:solidFill>
              </a:rPr>
              <a:t>nota’s?</a:t>
            </a:r>
            <a:endParaRPr lang="nl-NL" b="1">
              <a:solidFill>
                <a:schemeClr val="tx2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152400" y="2533650"/>
            <a:ext cx="3810000" cy="748904"/>
          </a:xfrm>
          <a:prstGeom prst="wedgeRoundRectCallout">
            <a:avLst>
              <a:gd name="adj1" fmla="val 112073"/>
              <a:gd name="adj2" fmla="val 86112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Wat gebeurt er echt tijdens het transport?</a:t>
            </a:r>
          </a:p>
        </p:txBody>
      </p:sp>
      <p:sp>
        <p:nvSpPr>
          <p:cNvPr id="61" name="Rounded Rectangular Callout 60"/>
          <p:cNvSpPr/>
          <p:nvPr/>
        </p:nvSpPr>
        <p:spPr>
          <a:xfrm>
            <a:off x="4800600" y="628650"/>
            <a:ext cx="3810000" cy="748904"/>
          </a:xfrm>
          <a:prstGeom prst="wedgeRoundRectCallout">
            <a:avLst>
              <a:gd name="adj1" fmla="val -151892"/>
              <a:gd name="adj2" fmla="val 38267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Hoe vaak wat de ‘customer set-up’ niet goed?</a:t>
            </a:r>
          </a:p>
        </p:txBody>
      </p:sp>
      <p:sp>
        <p:nvSpPr>
          <p:cNvPr id="62" name="Rounded Rectangular Callout 61"/>
          <p:cNvSpPr/>
          <p:nvPr/>
        </p:nvSpPr>
        <p:spPr>
          <a:xfrm>
            <a:off x="2057400" y="2171700"/>
            <a:ext cx="3810000" cy="748904"/>
          </a:xfrm>
          <a:prstGeom prst="wedgeRoundRectCallout">
            <a:avLst>
              <a:gd name="adj1" fmla="val 105467"/>
              <a:gd name="adj2" fmla="val 154864"/>
              <a:gd name="adj3" fmla="val 16667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>
                <a:solidFill>
                  <a:schemeClr val="tx2"/>
                </a:solidFill>
              </a:rPr>
              <a:t>Kunnen betalingen automatisch worden gekoppeld?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Proces manager: proces eigenaar	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Ontwerp proces van order tot euro (incl. derden)</a:t>
            </a:r>
          </a:p>
          <a:p>
            <a:r>
              <a:rPr lang="nl-NL" sz="2400" dirty="0"/>
              <a:t>Invoeren van procesverandering</a:t>
            </a:r>
          </a:p>
          <a:p>
            <a:r>
              <a:rPr lang="nl-NL" sz="2400" dirty="0"/>
              <a:t>Bepalen ICT functionaliteit</a:t>
            </a:r>
          </a:p>
          <a:p>
            <a:r>
              <a:rPr lang="nl-NL" sz="2400" dirty="0"/>
              <a:t>Monitoren processen op basis van </a:t>
            </a:r>
            <a:r>
              <a:rPr lang="nl-NL" sz="2400" dirty="0" err="1"/>
              <a:t>OTIFNENCnr</a:t>
            </a:r>
            <a:endParaRPr lang="nl-NL" sz="2400" dirty="0"/>
          </a:p>
          <a:p>
            <a:r>
              <a:rPr lang="nl-NL" sz="2400" dirty="0"/>
              <a:t>Data </a:t>
            </a:r>
            <a:r>
              <a:rPr lang="nl-NL" sz="2400" dirty="0" err="1"/>
              <a:t>alignment</a:t>
            </a:r>
            <a:endParaRPr lang="nl-NL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86" y="2976562"/>
            <a:ext cx="34920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Er zijn veel processen die klanttevredenheid bepalen</a:t>
            </a:r>
            <a:endParaRPr lang="nl-NL" sz="2800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35796" y="1443810"/>
            <a:ext cx="6115149" cy="1702332"/>
            <a:chOff x="770800" y="2639452"/>
            <a:chExt cx="8153400" cy="2270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781913" y="2667000"/>
              <a:ext cx="8142287" cy="220980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497FA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nl-NL" sz="1050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770800" y="2651125"/>
              <a:ext cx="1663249" cy="3386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nl-NL" sz="1050" b="1" i="1" dirty="0"/>
                <a:t>Hoofdprocessen</a:t>
              </a: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3285400" y="3886200"/>
              <a:ext cx="1676400" cy="685800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 dirty="0" err="1"/>
                <a:t>Supplier</a:t>
              </a:r>
              <a:r>
                <a:rPr lang="nl-NL" sz="900" b="1" dirty="0"/>
                <a:t> contract </a:t>
              </a:r>
            </a:p>
            <a:p>
              <a:pPr algn="ctr"/>
              <a:r>
                <a:rPr lang="nl-NL" sz="900" b="1" dirty="0"/>
                <a:t>management</a:t>
              </a:r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380400" y="3048000"/>
              <a:ext cx="1600200" cy="685800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 dirty="0" err="1"/>
                <a:t>Acquiring</a:t>
              </a:r>
              <a:r>
                <a:rPr lang="nl-NL" sz="900" b="1" dirty="0"/>
                <a:t> </a:t>
              </a:r>
            </a:p>
            <a:p>
              <a:pPr algn="ctr"/>
              <a:r>
                <a:rPr lang="nl-NL" sz="900" b="1" dirty="0" err="1"/>
                <a:t>customers</a:t>
              </a:r>
              <a:endParaRPr lang="nl-NL" sz="1050" dirty="0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6943000" y="3048000"/>
              <a:ext cx="1295400" cy="152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 dirty="0"/>
                <a:t>Order to cash</a:t>
              </a:r>
              <a:endParaRPr lang="nl-NL" sz="1050" dirty="0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5266600" y="3048000"/>
              <a:ext cx="1295400" cy="1524000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 dirty="0" err="1"/>
                <a:t>Purchase</a:t>
              </a:r>
              <a:r>
                <a:rPr lang="nl-NL" sz="900" b="1" dirty="0"/>
                <a:t> to </a:t>
              </a:r>
              <a:r>
                <a:rPr lang="nl-NL" sz="900" b="1" dirty="0" err="1"/>
                <a:t>pay</a:t>
              </a:r>
              <a:endParaRPr lang="nl-NL" sz="1050" dirty="0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380400" y="3886200"/>
              <a:ext cx="1600200" cy="685800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 dirty="0" err="1"/>
                <a:t>Customer</a:t>
              </a:r>
              <a:r>
                <a:rPr lang="nl-NL" sz="900" b="1" dirty="0"/>
                <a:t>  </a:t>
              </a:r>
            </a:p>
            <a:p>
              <a:pPr algn="ctr"/>
              <a:r>
                <a:rPr lang="nl-NL" sz="900" b="1" dirty="0"/>
                <a:t>management</a:t>
              </a:r>
              <a:endParaRPr lang="nl-NL" sz="1050" dirty="0"/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 rot="16200000">
              <a:off x="299864" y="3230526"/>
              <a:ext cx="1551473" cy="36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nl-NL" sz="1200" b="1" i="1" dirty="0">
                  <a:solidFill>
                    <a:srgbClr val="008080"/>
                  </a:solidFill>
                </a:rPr>
                <a:t>Klanten</a:t>
              </a: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217138" y="4540251"/>
              <a:ext cx="1507226" cy="36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1200" b="1" i="1">
                  <a:solidFill>
                    <a:srgbClr val="008080"/>
                  </a:solidFill>
                </a:rPr>
                <a:t>Leveranciers</a:t>
              </a: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3209201" y="2711449"/>
              <a:ext cx="1022059" cy="36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1200" b="1" i="1">
                  <a:solidFill>
                    <a:srgbClr val="008080"/>
                  </a:solidFill>
                </a:rPr>
                <a:t>Product</a:t>
              </a:r>
            </a:p>
          </p:txBody>
        </p:sp>
        <p:sp>
          <p:nvSpPr>
            <p:cNvPr id="15" name="Rectangle 26"/>
            <p:cNvSpPr>
              <a:spLocks noChangeArrowheads="1"/>
            </p:cNvSpPr>
            <p:nvPr/>
          </p:nvSpPr>
          <p:spPr bwMode="auto">
            <a:xfrm>
              <a:off x="3285400" y="3048000"/>
              <a:ext cx="1676400" cy="685800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808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nl-NL" sz="900" b="1"/>
                <a:t>Assortment </a:t>
              </a:r>
            </a:p>
            <a:p>
              <a:pPr algn="ctr"/>
              <a:r>
                <a:rPr lang="nl-NL" sz="900" b="1"/>
                <a:t>management</a:t>
              </a:r>
            </a:p>
          </p:txBody>
        </p:sp>
      </p:grpSp>
      <p:sp>
        <p:nvSpPr>
          <p:cNvPr id="16" name="Left Arrow 15"/>
          <p:cNvSpPr/>
          <p:nvPr/>
        </p:nvSpPr>
        <p:spPr>
          <a:xfrm>
            <a:off x="1943993" y="2914651"/>
            <a:ext cx="5092304" cy="2057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5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143000" y="3200401"/>
            <a:ext cx="6686550" cy="1543049"/>
          </a:xfrm>
          <a:prstGeom prst="rect">
            <a:avLst/>
          </a:prstGeom>
        </p:spPr>
        <p:txBody>
          <a:bodyPr lIns="68572" tIns="34286" rIns="68572" bIns="34286" anchor="ctr">
            <a:normAutofit fontScale="97500"/>
          </a:bodyPr>
          <a:lstStyle/>
          <a:p>
            <a:pPr algn="ctr" defTabSz="342861">
              <a:defRPr/>
            </a:pPr>
            <a:r>
              <a:rPr lang="nl-NL" sz="18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Aanpak verbeteringen:</a:t>
            </a:r>
          </a:p>
          <a:p>
            <a:pPr algn="ctr" defTabSz="342861">
              <a:defRPr/>
            </a:pPr>
            <a:r>
              <a:rPr lang="nl-NL" sz="18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Van functioneel naar proces</a:t>
            </a:r>
          </a:p>
          <a:p>
            <a:pPr algn="ctr" defTabSz="342861">
              <a:defRPr/>
            </a:pPr>
            <a:r>
              <a:rPr lang="nl-NL" sz="18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Waar zitten de problemen?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3700" y="3371850"/>
            <a:ext cx="883543" cy="117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09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Samenwerken bij proces management</a:t>
            </a:r>
            <a:endParaRPr lang="nl-NL" dirty="0"/>
          </a:p>
        </p:txBody>
      </p:sp>
      <p:pic>
        <p:nvPicPr>
          <p:cNvPr id="7" name="Content Placeholder 3" descr="Samenwerking Barrat model NL 2014-01-09 at 08.14.5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940" r="-3940"/>
          <a:stretch>
            <a:fillRect/>
          </a:stretch>
        </p:blipFill>
        <p:spPr>
          <a:xfrm>
            <a:off x="228601" y="1254553"/>
            <a:ext cx="7162800" cy="3145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Van </a:t>
            </a:r>
            <a:r>
              <a:rPr lang="nl-NL" sz="2800" dirty="0" err="1" smtClean="0"/>
              <a:t>Lean</a:t>
            </a:r>
            <a:r>
              <a:rPr lang="nl-NL" sz="2800" dirty="0" smtClean="0"/>
              <a:t> 1.0 naar…</a:t>
            </a:r>
            <a:endParaRPr lang="nl-NL" sz="2800" dirty="0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257300" y="1227439"/>
            <a:ext cx="3371850" cy="3400425"/>
            <a:chOff x="838200" y="1714500"/>
            <a:chExt cx="7467600" cy="4533900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171450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rgbClr val="000000"/>
                  </a:solidFill>
                </a:rPr>
                <a:t>Strategie</a:t>
              </a:r>
              <a:endParaRPr lang="nl-NL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38200" y="5715000"/>
              <a:ext cx="7467600" cy="533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Balanced scorecard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38200" y="238125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Doelstellingen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30480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chemeClr val="tx1"/>
                  </a:solidFill>
                </a:rPr>
                <a:t>processen</a:t>
              </a:r>
              <a:endParaRPr lang="nl-NL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15923" y="37147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planning en besturing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393648" y="43815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ICT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1371" y="50482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organisatie</a:t>
              </a: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686300" y="1247680"/>
            <a:ext cx="3257550" cy="3400425"/>
            <a:chOff x="838200" y="1714500"/>
            <a:chExt cx="7467600" cy="4533900"/>
          </a:xfrm>
        </p:grpSpPr>
        <p:sp>
          <p:nvSpPr>
            <p:cNvPr id="13" name="Rounded Rectangle 12"/>
            <p:cNvSpPr/>
            <p:nvPr/>
          </p:nvSpPr>
          <p:spPr>
            <a:xfrm>
              <a:off x="838200" y="171450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rgbClr val="000000"/>
                  </a:solidFill>
                </a:rPr>
                <a:t>Strategie</a:t>
              </a:r>
              <a:endParaRPr lang="nl-NL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38200" y="5715000"/>
              <a:ext cx="7467600" cy="533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Balanced scorecard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38200" y="238125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Doelstellingen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38200" y="30480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chemeClr val="tx1"/>
                  </a:solidFill>
                </a:rPr>
                <a:t>processen</a:t>
              </a:r>
              <a:endParaRPr lang="nl-NL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15923" y="37147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planning en besturing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393648" y="43815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ICT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171371" y="50482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00" b="1" dirty="0">
                  <a:solidFill>
                    <a:srgbClr val="000000"/>
                  </a:solidFill>
                </a:rPr>
                <a:t>organisatie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429941" y="1198864"/>
            <a:ext cx="6456759" cy="800100"/>
          </a:xfrm>
          <a:prstGeom prst="roundRect">
            <a:avLst/>
          </a:prstGeom>
          <a:solidFill>
            <a:srgbClr val="5DAC3E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550" b="1" dirty="0">
                <a:solidFill>
                  <a:srgbClr val="FF0000"/>
                </a:solidFill>
              </a:rPr>
              <a:t>Eerst een afgestemde waardeketen!</a:t>
            </a:r>
          </a:p>
          <a:p>
            <a:pPr algn="ctr">
              <a:defRPr/>
            </a:pPr>
            <a:r>
              <a:rPr lang="nl-NL" sz="2550" b="1" dirty="0">
                <a:solidFill>
                  <a:srgbClr val="FF0000"/>
                </a:solidFill>
              </a:rPr>
              <a:t>Wat voegt waarde toe?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29944" y="2160889"/>
            <a:ext cx="6456760" cy="523875"/>
          </a:xfrm>
          <a:prstGeom prst="round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250" b="1" dirty="0">
                <a:solidFill>
                  <a:srgbClr val="FF0000"/>
                </a:solidFill>
              </a:rPr>
              <a:t>Geen verspilling in ketenprocessen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52" y="2974137"/>
            <a:ext cx="2890769" cy="15104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89" y="2987983"/>
            <a:ext cx="2272243" cy="14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err="1" smtClean="0"/>
              <a:t>Lean</a:t>
            </a:r>
            <a:r>
              <a:rPr lang="nl-NL" sz="2800" dirty="0" smtClean="0"/>
              <a:t> 2.0 en 3.0</a:t>
            </a:r>
            <a:endParaRPr lang="nl-NL" sz="2800" dirty="0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257300" y="1228725"/>
            <a:ext cx="3371850" cy="3400425"/>
            <a:chOff x="838200" y="1714500"/>
            <a:chExt cx="7467600" cy="4533900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171450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rgbClr val="000000"/>
                  </a:solidFill>
                </a:rPr>
                <a:t>Strategie</a:t>
              </a:r>
              <a:endParaRPr lang="nl-NL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38200" y="5715000"/>
              <a:ext cx="7467600" cy="533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Balanced scorecard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38200" y="238125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Doelstellingen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30480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chemeClr val="tx1"/>
                  </a:solidFill>
                </a:rPr>
                <a:t>processen</a:t>
              </a:r>
              <a:endParaRPr lang="nl-NL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15923" y="37147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planning en besturing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393648" y="43815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ICT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1371" y="50482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organisatie</a:t>
              </a: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686300" y="1248966"/>
            <a:ext cx="3257550" cy="3400425"/>
            <a:chOff x="838200" y="1714500"/>
            <a:chExt cx="7467600" cy="4533900"/>
          </a:xfrm>
        </p:grpSpPr>
        <p:sp>
          <p:nvSpPr>
            <p:cNvPr id="13" name="Rounded Rectangle 12"/>
            <p:cNvSpPr/>
            <p:nvPr/>
          </p:nvSpPr>
          <p:spPr>
            <a:xfrm>
              <a:off x="838200" y="171450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rgbClr val="000000"/>
                  </a:solidFill>
                </a:rPr>
                <a:t>Strategie</a:t>
              </a:r>
              <a:endParaRPr lang="nl-NL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38200" y="5715000"/>
              <a:ext cx="7467600" cy="533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Balanced scorecard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38200" y="2381250"/>
              <a:ext cx="7467600" cy="533400"/>
            </a:xfrm>
            <a:prstGeom prst="roundRect">
              <a:avLst/>
            </a:prstGeom>
            <a:solidFill>
              <a:srgbClr val="23C92B">
                <a:alpha val="6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Doelstellingen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38200" y="30480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050" b="1" dirty="0" err="1">
                  <a:solidFill>
                    <a:schemeClr val="tx1"/>
                  </a:solidFill>
                </a:rPr>
                <a:t>processen</a:t>
              </a:r>
              <a:endParaRPr lang="nl-NL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15923" y="37147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planning en besturing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393648" y="438150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50" b="1">
                  <a:solidFill>
                    <a:srgbClr val="000000"/>
                  </a:solidFill>
                </a:rPr>
                <a:t>ICT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171371" y="5048250"/>
              <a:ext cx="2134429" cy="533400"/>
            </a:xfrm>
            <a:prstGeom prst="round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nl-NL" sz="1000" b="1">
                  <a:solidFill>
                    <a:srgbClr val="000000"/>
                  </a:solidFill>
                </a:rPr>
                <a:t>organisatie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429944" y="2676525"/>
            <a:ext cx="6456760" cy="523875"/>
          </a:xfrm>
          <a:prstGeom prst="round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250" b="1" dirty="0">
                <a:solidFill>
                  <a:srgbClr val="FF0000"/>
                </a:solidFill>
              </a:rPr>
              <a:t>Samen plannen en besturen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3272" y="3690937"/>
            <a:ext cx="6456759" cy="938213"/>
          </a:xfrm>
          <a:prstGeom prst="roundRect">
            <a:avLst/>
          </a:prstGeom>
          <a:solidFill>
            <a:srgbClr val="8EB4E3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250" b="1" dirty="0" err="1">
                <a:solidFill>
                  <a:srgbClr val="FF0000"/>
                </a:solidFill>
              </a:rPr>
              <a:t>Governance</a:t>
            </a:r>
            <a:r>
              <a:rPr lang="nl-NL" sz="2250" b="1" dirty="0">
                <a:solidFill>
                  <a:srgbClr val="FF0000"/>
                </a:solidFill>
              </a:rPr>
              <a:t>, een taal en vaardigheden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29941" y="1200150"/>
            <a:ext cx="6456759" cy="800100"/>
          </a:xfrm>
          <a:prstGeom prst="roundRect">
            <a:avLst/>
          </a:prstGeom>
          <a:solidFill>
            <a:srgbClr val="5DAC3E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55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Eerst een afgestemde waardeketen!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29944" y="2162175"/>
            <a:ext cx="6456760" cy="523875"/>
          </a:xfrm>
          <a:prstGeom prst="round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25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Geen verspilling in ketenprocessen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29944" y="3200400"/>
            <a:ext cx="6456760" cy="523875"/>
          </a:xfrm>
          <a:prstGeom prst="roundRect">
            <a:avLst/>
          </a:prstGeom>
          <a:solidFill>
            <a:schemeClr val="tx2">
              <a:lumMod val="40000"/>
              <a:lumOff val="6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250" b="1" dirty="0">
                <a:solidFill>
                  <a:srgbClr val="FF0000"/>
                </a:solidFill>
              </a:rPr>
              <a:t>Informatie delen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171451"/>
            <a:ext cx="1333500" cy="892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57" y="2202967"/>
            <a:ext cx="2983605" cy="213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Topteams brengen topresultaat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" y="1250625"/>
            <a:ext cx="6359704" cy="33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Wat komt er allemaal op ons af? </a:t>
            </a:r>
            <a:endParaRPr lang="nl-NL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2" y="1257300"/>
            <a:ext cx="6341300" cy="3509963"/>
          </a:xfrm>
        </p:spPr>
        <p:txBody>
          <a:bodyPr/>
          <a:lstStyle/>
          <a:p>
            <a:r>
              <a:rPr lang="nl-NL" sz="2000" dirty="0" smtClean="0"/>
              <a:t>Logistiek wordt </a:t>
            </a:r>
            <a:r>
              <a:rPr lang="nl-NL" sz="2000" dirty="0" err="1" smtClean="0"/>
              <a:t>precisie-logistiek</a:t>
            </a:r>
            <a:endParaRPr lang="nl-NL" sz="2000" dirty="0" smtClean="0"/>
          </a:p>
          <a:p>
            <a:r>
              <a:rPr lang="nl-NL" sz="2000" dirty="0" smtClean="0"/>
              <a:t>De druk op logistiek steeds groter: </a:t>
            </a:r>
            <a:br>
              <a:rPr lang="nl-NL" sz="2000" dirty="0" smtClean="0"/>
            </a:br>
            <a:r>
              <a:rPr lang="nl-NL" sz="2000" dirty="0" smtClean="0"/>
              <a:t>wat zijn de margekillers?</a:t>
            </a:r>
          </a:p>
          <a:p>
            <a:r>
              <a:rPr lang="nl-NL" sz="2000" dirty="0" smtClean="0"/>
              <a:t>Proces management is sleutel voor winst</a:t>
            </a:r>
          </a:p>
          <a:p>
            <a:endParaRPr lang="nl-NL" sz="2000" dirty="0"/>
          </a:p>
          <a:p>
            <a:r>
              <a:rPr lang="nl-NL" sz="2000" dirty="0" smtClean="0"/>
              <a:t>Hoe bereik je de perfecte order?</a:t>
            </a:r>
            <a:endParaRPr lang="nl-NL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70" y="1113235"/>
            <a:ext cx="2158888" cy="1345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190750"/>
            <a:ext cx="6963788" cy="226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Morgen…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1"/>
            <a:ext cx="3314700" cy="3394472"/>
          </a:xfrm>
          <a:solidFill>
            <a:schemeClr val="accent1">
              <a:lumMod val="20000"/>
              <a:lumOff val="80000"/>
              <a:alpha val="46000"/>
            </a:schemeClr>
          </a:solidFill>
        </p:spPr>
        <p:txBody>
          <a:bodyPr>
            <a:normAutofit/>
          </a:bodyPr>
          <a:lstStyle/>
          <a:p>
            <a:r>
              <a:rPr lang="nl-NL" sz="2100" dirty="0"/>
              <a:t>Analyseer big data en stuur tactisch de keten aan</a:t>
            </a:r>
          </a:p>
          <a:p>
            <a:r>
              <a:rPr lang="nl-NL" sz="2100" dirty="0"/>
              <a:t>Zorg voor </a:t>
            </a:r>
            <a:r>
              <a:rPr lang="nl-NL" sz="2100" dirty="0" err="1"/>
              <a:t>data-alignment</a:t>
            </a:r>
            <a:r>
              <a:rPr lang="nl-NL" sz="2100" dirty="0"/>
              <a:t> in de keten</a:t>
            </a:r>
          </a:p>
          <a:p>
            <a:r>
              <a:rPr lang="nl-NL" sz="2100" dirty="0"/>
              <a:t>Geef service aan die klanten die het verdienen</a:t>
            </a:r>
          </a:p>
        </p:txBody>
      </p:sp>
    </p:spTree>
    <p:extLst>
      <p:ext uri="{BB962C8B-B14F-4D97-AF65-F5344CB8AC3E}">
        <p14:creationId xmlns:p14="http://schemas.microsoft.com/office/powerpoint/2010/main" val="698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55" y="952247"/>
            <a:ext cx="2814147" cy="3458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553" y="366511"/>
            <a:ext cx="54310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 b="1" dirty="0" smtClean="0">
                <a:solidFill>
                  <a:srgbClr val="FF0000"/>
                </a:solidFill>
              </a:rPr>
              <a:t>Word lid van het IMCC</a:t>
            </a:r>
          </a:p>
          <a:p>
            <a:endParaRPr lang="nl-NL" sz="1800" b="1" dirty="0" smtClean="0">
              <a:solidFill>
                <a:srgbClr val="010298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Toegang kennis- en netwerkevenementen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Toegang website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Lid van besloten </a:t>
            </a:r>
            <a:r>
              <a:rPr lang="nl-NL" sz="1700" dirty="0" err="1" smtClean="0">
                <a:solidFill>
                  <a:srgbClr val="010298"/>
                </a:solidFill>
              </a:rPr>
              <a:t>LinkedIN</a:t>
            </a:r>
            <a:r>
              <a:rPr lang="nl-NL" sz="1700" dirty="0" smtClean="0">
                <a:solidFill>
                  <a:srgbClr val="010298"/>
                </a:solidFill>
              </a:rPr>
              <a:t> Group IMCC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Updates, nieuwsbrief en uitnodigingen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Vragen stellen aan experts en vakgenoten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Profiteren van kennis en creativiteit community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smtClean="0">
                <a:solidFill>
                  <a:srgbClr val="010298"/>
                </a:solidFill>
              </a:rPr>
              <a:t>En … </a:t>
            </a:r>
            <a:r>
              <a:rPr lang="nl-NL" sz="1700" b="1" dirty="0" smtClean="0">
                <a:solidFill>
                  <a:srgbClr val="010298"/>
                </a:solidFill>
              </a:rPr>
              <a:t>gratis</a:t>
            </a:r>
            <a:r>
              <a:rPr lang="nl-NL" sz="1700" dirty="0" smtClean="0">
                <a:solidFill>
                  <a:srgbClr val="010298"/>
                </a:solidFill>
              </a:rPr>
              <a:t> voor voorraadhoudende bedrijven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1700" dirty="0" err="1" smtClean="0">
                <a:solidFill>
                  <a:srgbClr val="010298"/>
                </a:solidFill>
              </a:rPr>
              <a:t>IMCC.nl</a:t>
            </a:r>
            <a:endParaRPr lang="nl-NL" sz="1700" dirty="0" smtClean="0">
              <a:solidFill>
                <a:srgbClr val="010298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010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Wilt u meer informatie ontvangen over dit onderwerp? </a:t>
            </a:r>
          </a:p>
          <a:p>
            <a:endParaRPr lang="nl-NL" dirty="0"/>
          </a:p>
          <a:p>
            <a:r>
              <a:rPr lang="nl-NL" dirty="0"/>
              <a:t>Laat dan bij de uitgang uw badge scannen!</a:t>
            </a:r>
            <a:endParaRPr lang="en-US" dirty="0"/>
          </a:p>
        </p:txBody>
      </p:sp>
      <p:pic>
        <p:nvPicPr>
          <p:cNvPr id="2050" name="Picture 2" descr="Afbeeldingsresultaat voor barcode sc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0" y="447173"/>
            <a:ext cx="4323972" cy="153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785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471141"/>
            <a:ext cx="7991475" cy="5393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De </a:t>
            </a:r>
            <a:r>
              <a:rPr lang="en-US" sz="2800" dirty="0" err="1" smtClean="0"/>
              <a:t>klant</a:t>
            </a:r>
            <a:r>
              <a:rPr lang="en-US" sz="2800" dirty="0" smtClean="0"/>
              <a:t> is de baas:</a:t>
            </a:r>
            <a:br>
              <a:rPr lang="en-US" sz="2800" dirty="0" smtClean="0"/>
            </a:br>
            <a:r>
              <a:rPr lang="en-US" sz="2800" dirty="0" err="1" smtClean="0"/>
              <a:t>Precisie-logistiek</a:t>
            </a:r>
            <a:endParaRPr lang="en-US" sz="2800" dirty="0"/>
          </a:p>
        </p:txBody>
      </p:sp>
      <p:pic>
        <p:nvPicPr>
          <p:cNvPr id="6" name="Picture 5" descr="Screenshot 2015-04-07 13.48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6" y="1281730"/>
            <a:ext cx="4812136" cy="3428961"/>
          </a:xfrm>
          <a:prstGeom prst="rect">
            <a:avLst/>
          </a:prstGeom>
        </p:spPr>
      </p:pic>
      <p:pic>
        <p:nvPicPr>
          <p:cNvPr id="8" name="Picture 7" descr="Screenshot 2015-10-08 07.59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16" y="1063228"/>
            <a:ext cx="3389385" cy="221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426" y="3282096"/>
            <a:ext cx="5114971" cy="1472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460867"/>
            <a:ext cx="7991475" cy="5393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De </a:t>
            </a:r>
            <a:r>
              <a:rPr lang="en-US" sz="2800" dirty="0" err="1" smtClean="0"/>
              <a:t>klant</a:t>
            </a:r>
            <a:r>
              <a:rPr lang="en-US" sz="2800" dirty="0" smtClean="0"/>
              <a:t> is de baas:</a:t>
            </a:r>
            <a:br>
              <a:rPr lang="en-US" sz="2800" dirty="0" smtClean="0"/>
            </a:br>
            <a:r>
              <a:rPr lang="en-US" sz="2800" dirty="0" err="1" smtClean="0"/>
              <a:t>Precisie-logistiek</a:t>
            </a:r>
            <a:endParaRPr lang="en-US" sz="2800" dirty="0"/>
          </a:p>
        </p:txBody>
      </p:sp>
      <p:pic>
        <p:nvPicPr>
          <p:cNvPr id="6" name="Picture 5" descr="Screenshot 2015-04-07 13.48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41" y="1238314"/>
            <a:ext cx="4812136" cy="3146939"/>
          </a:xfrm>
          <a:prstGeom prst="rect">
            <a:avLst/>
          </a:prstGeom>
        </p:spPr>
      </p:pic>
      <p:pic>
        <p:nvPicPr>
          <p:cNvPr id="8" name="Picture 7" descr="Screenshot 2015-10-08 07.59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13" y="1063228"/>
            <a:ext cx="3389385" cy="221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40" y="1416848"/>
            <a:ext cx="5618040" cy="2106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98" y="2633379"/>
            <a:ext cx="4032670" cy="1700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46" y="2313618"/>
            <a:ext cx="1817852" cy="2419081"/>
          </a:xfrm>
          <a:prstGeom prst="rect">
            <a:avLst/>
          </a:prstGeom>
        </p:spPr>
      </p:pic>
      <p:pic>
        <p:nvPicPr>
          <p:cNvPr id="10" name="Picture 9" descr="Screenshot 2016-03-16 17.12.3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42" y="1333523"/>
            <a:ext cx="3951893" cy="259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zitten de margekillers?</a:t>
            </a:r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84214" y="1519238"/>
            <a:ext cx="5741638" cy="3509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nl-NL" sz="2000" dirty="0"/>
              <a:t>Geen segmentatie: </a:t>
            </a:r>
            <a:br>
              <a:rPr lang="nl-NL" sz="2000" dirty="0"/>
            </a:br>
            <a:r>
              <a:rPr lang="nl-NL" sz="2000" dirty="0"/>
              <a:t>de klant niet betrekken bij levering</a:t>
            </a:r>
          </a:p>
          <a:p>
            <a:pPr>
              <a:buFont typeface="Arial"/>
              <a:buChar char="•"/>
            </a:pPr>
            <a:r>
              <a:rPr lang="nl-NL" sz="2000" dirty="0"/>
              <a:t>Geen gebalanceerde </a:t>
            </a:r>
            <a:r>
              <a:rPr lang="nl-NL" sz="2000" dirty="0" err="1"/>
              <a:t>cost-to-serve</a:t>
            </a:r>
            <a:endParaRPr lang="nl-NL" sz="2000" dirty="0"/>
          </a:p>
          <a:p>
            <a:pPr>
              <a:buFont typeface="Arial"/>
              <a:buChar char="•"/>
            </a:pPr>
            <a:r>
              <a:rPr lang="nl-NL" sz="2000" dirty="0"/>
              <a:t>Geen procesmanagement van </a:t>
            </a:r>
            <a:r>
              <a:rPr lang="nl-NL" sz="2000" dirty="0" smtClean="0"/>
              <a:t>order-tot-euro (OTIFNENC)</a:t>
            </a:r>
            <a:endParaRPr lang="nl-NL" sz="2000" dirty="0"/>
          </a:p>
          <a:p>
            <a:pPr>
              <a:buFont typeface="Arial"/>
              <a:buChar char="•"/>
            </a:pPr>
            <a:r>
              <a:rPr lang="nl-NL" sz="2000" dirty="0"/>
              <a:t>Voorraden zitten vaak in de ‘dode hoek’</a:t>
            </a:r>
          </a:p>
          <a:p>
            <a:pPr>
              <a:buFont typeface="Arial"/>
              <a:buChar char="•"/>
            </a:pPr>
            <a:r>
              <a:rPr lang="nl-NL" sz="2000" dirty="0"/>
              <a:t>Geen data </a:t>
            </a:r>
            <a:r>
              <a:rPr lang="nl-NL" sz="2000" dirty="0" err="1"/>
              <a:t>alignment</a:t>
            </a:r>
            <a:r>
              <a:rPr lang="nl-NL" sz="2000" dirty="0"/>
              <a:t> in </a:t>
            </a:r>
            <a:r>
              <a:rPr lang="nl-NL" sz="2000" dirty="0" err="1"/>
              <a:t>supply</a:t>
            </a:r>
            <a:r>
              <a:rPr lang="nl-NL" sz="2000" dirty="0"/>
              <a:t> </a:t>
            </a:r>
            <a:r>
              <a:rPr lang="nl-NL" sz="2000" dirty="0" err="1"/>
              <a:t>chain</a:t>
            </a:r>
            <a:endParaRPr lang="nl-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14" y="1519238"/>
            <a:ext cx="19716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14600" y="1600201"/>
            <a:ext cx="4038600" cy="1600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GB" sz="2400" b="1" dirty="0" err="1" smtClean="0">
                <a:solidFill>
                  <a:srgbClr val="333399"/>
                </a:solidFill>
              </a:rPr>
              <a:t>Voorraadbeheer</a:t>
            </a:r>
            <a:endParaRPr lang="en-GB" sz="2400" b="1" dirty="0" smtClean="0">
              <a:solidFill>
                <a:srgbClr val="333399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333399"/>
                </a:solidFill>
              </a:rPr>
              <a:t>en</a:t>
            </a:r>
            <a:br>
              <a:rPr lang="en-GB" sz="2400" b="1" dirty="0" smtClean="0">
                <a:solidFill>
                  <a:srgbClr val="333399"/>
                </a:solidFill>
              </a:rPr>
            </a:br>
            <a:r>
              <a:rPr lang="en-GB" sz="2400" b="1" dirty="0" err="1" smtClean="0">
                <a:solidFill>
                  <a:srgbClr val="333399"/>
                </a:solidFill>
              </a:rPr>
              <a:t>productieplanning</a:t>
            </a:r>
            <a:endParaRPr lang="en-GB" sz="2400" b="1" dirty="0">
              <a:solidFill>
                <a:srgbClr val="333399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05400" y="3200401"/>
            <a:ext cx="3810000" cy="1600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GB" sz="2400" b="1" dirty="0" err="1" smtClean="0">
                <a:solidFill>
                  <a:srgbClr val="333399"/>
                </a:solidFill>
              </a:rPr>
              <a:t>Magazijnen</a:t>
            </a:r>
            <a:r>
              <a:rPr lang="en-GB" sz="2400" b="1" dirty="0" smtClean="0">
                <a:solidFill>
                  <a:srgbClr val="333399"/>
                </a:solidFill>
              </a:rPr>
              <a:t>/</a:t>
            </a:r>
          </a:p>
          <a:p>
            <a:pPr algn="ctr"/>
            <a:r>
              <a:rPr lang="en-GB" sz="2400" b="1" dirty="0" err="1" smtClean="0">
                <a:solidFill>
                  <a:srgbClr val="333399"/>
                </a:solidFill>
              </a:rPr>
              <a:t>opslag</a:t>
            </a:r>
            <a:endParaRPr lang="en-GB" sz="2400" b="1" dirty="0">
              <a:solidFill>
                <a:srgbClr val="333399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3200401"/>
            <a:ext cx="3810000" cy="1600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GB" sz="2400" b="1" dirty="0" smtClean="0">
                <a:solidFill>
                  <a:srgbClr val="333399"/>
                </a:solidFill>
              </a:rPr>
              <a:t>Transport</a:t>
            </a:r>
            <a:endParaRPr lang="en-GB" sz="2400" b="1" dirty="0">
              <a:solidFill>
                <a:srgbClr val="3333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549056"/>
            <a:ext cx="8408697" cy="274114"/>
          </a:xfrm>
        </p:spPr>
        <p:txBody>
          <a:bodyPr/>
          <a:lstStyle/>
          <a:p>
            <a:r>
              <a:rPr lang="nl-NL" sz="2800" dirty="0" smtClean="0"/>
              <a:t>Kosten nemen toe door precisie-logistiek</a:t>
            </a:r>
            <a:endParaRPr lang="nl-NL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04" y="1373678"/>
            <a:ext cx="2794978" cy="340975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239000" y="1131988"/>
            <a:ext cx="1524000" cy="514350"/>
          </a:xfrm>
          <a:prstGeom prst="wedgeRoundRectCallout">
            <a:avLst>
              <a:gd name="adj1" fmla="val -15176"/>
              <a:gd name="adj2" fmla="val 214168"/>
              <a:gd name="adj3" fmla="val 1666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Q1 2016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19,2%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6036" y="2371726"/>
            <a:ext cx="2988564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Voorraadbeheer</a:t>
            </a:r>
          </a:p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en</a:t>
            </a:r>
            <a:br>
              <a:rPr lang="nl-NL" sz="1700" b="1" dirty="0" smtClean="0">
                <a:solidFill>
                  <a:srgbClr val="333399"/>
                </a:solidFill>
              </a:rPr>
            </a:br>
            <a:r>
              <a:rPr lang="nl-NL" sz="1700" b="1" dirty="0" smtClean="0">
                <a:solidFill>
                  <a:srgbClr val="333399"/>
                </a:solidFill>
              </a:rPr>
              <a:t>productieplanning</a:t>
            </a:r>
            <a:endParaRPr lang="nl-NL" sz="1700" b="1" dirty="0">
              <a:solidFill>
                <a:srgbClr val="333399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48200" y="3200401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Magazijnen/</a:t>
            </a:r>
          </a:p>
          <a:p>
            <a:pPr algn="ctr"/>
            <a:r>
              <a:rPr lang="nl-NL" sz="1800" b="1" smtClean="0">
                <a:solidFill>
                  <a:srgbClr val="333399"/>
                </a:solidFill>
              </a:rPr>
              <a:t>opslag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3143251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Transport</a:t>
            </a:r>
            <a:endParaRPr lang="nl-NL" sz="1800" b="1">
              <a:solidFill>
                <a:srgbClr val="3333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2403" y="478390"/>
            <a:ext cx="8435394" cy="533800"/>
          </a:xfrm>
        </p:spPr>
        <p:txBody>
          <a:bodyPr/>
          <a:lstStyle/>
          <a:p>
            <a:r>
              <a:rPr lang="nl-NL" sz="2800" dirty="0" smtClean="0"/>
              <a:t>Wat zijn uw ‘</a:t>
            </a:r>
            <a:r>
              <a:rPr lang="nl-NL" sz="2800" dirty="0" err="1" smtClean="0"/>
              <a:t>Cost</a:t>
            </a:r>
            <a:r>
              <a:rPr lang="nl-NL" sz="2800" dirty="0" smtClean="0"/>
              <a:t>-</a:t>
            </a:r>
            <a:r>
              <a:rPr lang="nl-NL" sz="2800" dirty="0" err="1" smtClean="0"/>
              <a:t>to</a:t>
            </a:r>
            <a:r>
              <a:rPr lang="nl-NL" sz="2800" dirty="0" smtClean="0"/>
              <a:t>-serve’</a:t>
            </a:r>
            <a:endParaRPr lang="nl-NL" sz="2800" dirty="0"/>
          </a:p>
        </p:txBody>
      </p:sp>
      <p:sp>
        <p:nvSpPr>
          <p:cNvPr id="7" name="Oval 6"/>
          <p:cNvSpPr/>
          <p:nvPr/>
        </p:nvSpPr>
        <p:spPr>
          <a:xfrm>
            <a:off x="685800" y="2371726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err="1" smtClean="0">
                <a:solidFill>
                  <a:srgbClr val="333399"/>
                </a:solidFill>
              </a:rPr>
              <a:t>Factory</a:t>
            </a:r>
            <a:r>
              <a:rPr lang="nl-NL" sz="1800" b="1" dirty="0" smtClean="0">
                <a:solidFill>
                  <a:srgbClr val="333399"/>
                </a:solidFill>
              </a:rPr>
              <a:t> </a:t>
            </a:r>
            <a:r>
              <a:rPr lang="nl-NL" sz="1800" b="1" dirty="0" err="1" smtClean="0">
                <a:solidFill>
                  <a:srgbClr val="333399"/>
                </a:solidFill>
              </a:rPr>
              <a:t>gate</a:t>
            </a:r>
            <a:endParaRPr lang="nl-NL" sz="1800" b="1" dirty="0" smtClean="0">
              <a:solidFill>
                <a:srgbClr val="333399"/>
              </a:solidFill>
            </a:endParaRPr>
          </a:p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inkoopprijs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70297" y="2371726"/>
            <a:ext cx="2819400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dirty="0" smtClean="0">
                <a:solidFill>
                  <a:srgbClr val="333399"/>
                </a:solidFill>
              </a:rPr>
              <a:t>Verkoopprijs</a:t>
            </a:r>
            <a:endParaRPr lang="nl-NL" sz="1800" b="1" dirty="0">
              <a:solidFill>
                <a:srgbClr val="333399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85800" y="4057650"/>
            <a:ext cx="7848600" cy="9715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Product (life cycle) management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6036" y="2371726"/>
            <a:ext cx="2988564" cy="10286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Voorraadbeheer</a:t>
            </a:r>
          </a:p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en</a:t>
            </a:r>
            <a:br>
              <a:rPr lang="nl-NL" sz="1700" b="1" dirty="0" smtClean="0">
                <a:solidFill>
                  <a:srgbClr val="333399"/>
                </a:solidFill>
              </a:rPr>
            </a:br>
            <a:r>
              <a:rPr lang="nl-NL" sz="1700" b="1" dirty="0" smtClean="0">
                <a:solidFill>
                  <a:srgbClr val="333399"/>
                </a:solidFill>
              </a:rPr>
              <a:t>productieplanning</a:t>
            </a:r>
            <a:endParaRPr lang="nl-NL" sz="1700" b="1" dirty="0">
              <a:solidFill>
                <a:srgbClr val="333399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48200" y="3543300"/>
            <a:ext cx="2286000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Magazijnen/</a:t>
            </a:r>
          </a:p>
          <a:p>
            <a:pPr algn="ctr"/>
            <a:r>
              <a:rPr lang="nl-NL" sz="1800" b="1" smtClean="0">
                <a:solidFill>
                  <a:srgbClr val="333399"/>
                </a:solidFill>
              </a:rPr>
              <a:t>opslag</a:t>
            </a:r>
          </a:p>
        </p:txBody>
      </p:sp>
      <p:sp>
        <p:nvSpPr>
          <p:cNvPr id="6" name="Oval 5"/>
          <p:cNvSpPr/>
          <p:nvPr/>
        </p:nvSpPr>
        <p:spPr>
          <a:xfrm>
            <a:off x="2667000" y="3400426"/>
            <a:ext cx="2133600" cy="7715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800" b="1" smtClean="0">
                <a:solidFill>
                  <a:srgbClr val="333399"/>
                </a:solidFill>
              </a:rPr>
              <a:t>Transport</a:t>
            </a:r>
            <a:endParaRPr lang="nl-NL" sz="1800" b="1">
              <a:solidFill>
                <a:srgbClr val="3333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303" y="550313"/>
            <a:ext cx="8435394" cy="533800"/>
          </a:xfrm>
        </p:spPr>
        <p:txBody>
          <a:bodyPr/>
          <a:lstStyle/>
          <a:p>
            <a:r>
              <a:rPr lang="nl-NL" sz="3000" dirty="0" smtClean="0"/>
              <a:t>Beslissingen moeten over de levenscyclus worden afgestemd: marge bij introductie</a:t>
            </a:r>
            <a:endParaRPr lang="nl-NL" sz="3000" dirty="0"/>
          </a:p>
        </p:txBody>
      </p:sp>
      <p:sp>
        <p:nvSpPr>
          <p:cNvPr id="7" name="Oval 6"/>
          <p:cNvSpPr/>
          <p:nvPr/>
        </p:nvSpPr>
        <p:spPr>
          <a:xfrm>
            <a:off x="1371600" y="2743200"/>
            <a:ext cx="2133600" cy="65722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1700" b="1" dirty="0" err="1" smtClean="0">
                <a:solidFill>
                  <a:srgbClr val="333399"/>
                </a:solidFill>
              </a:rPr>
              <a:t>Factory</a:t>
            </a:r>
            <a:r>
              <a:rPr lang="nl-NL" sz="1700" b="1" dirty="0" smtClean="0">
                <a:solidFill>
                  <a:srgbClr val="333399"/>
                </a:solidFill>
              </a:rPr>
              <a:t> </a:t>
            </a:r>
            <a:r>
              <a:rPr lang="nl-NL" sz="1700" b="1" dirty="0" err="1" smtClean="0">
                <a:solidFill>
                  <a:srgbClr val="333399"/>
                </a:solidFill>
              </a:rPr>
              <a:t>gate</a:t>
            </a:r>
            <a:endParaRPr lang="nl-NL" sz="1700" b="1" dirty="0" smtClean="0">
              <a:solidFill>
                <a:srgbClr val="333399"/>
              </a:solidFill>
            </a:endParaRPr>
          </a:p>
          <a:p>
            <a:pPr algn="ctr"/>
            <a:r>
              <a:rPr lang="nl-NL" sz="1700" b="1" dirty="0" smtClean="0">
                <a:solidFill>
                  <a:srgbClr val="333399"/>
                </a:solidFill>
              </a:rPr>
              <a:t>inkoopprijs</a:t>
            </a:r>
            <a:endParaRPr lang="nl-NL" sz="1700" b="1" dirty="0">
              <a:solidFill>
                <a:srgbClr val="33339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1" y="1714501"/>
            <a:ext cx="4522497" cy="182879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nl-NL" sz="2600" b="1" dirty="0" smtClean="0">
                <a:solidFill>
                  <a:srgbClr val="333399"/>
                </a:solidFill>
              </a:rPr>
              <a:t>Verkoopprijs</a:t>
            </a:r>
            <a:endParaRPr lang="nl-NL" sz="2600" b="1" dirty="0">
              <a:solidFill>
                <a:srgbClr val="333399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85800" y="4057650"/>
            <a:ext cx="7848600" cy="9715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Product (life cycle) management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4" y="1714500"/>
            <a:ext cx="1931697" cy="890957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>
            <a:off x="811504" y="2543175"/>
            <a:ext cx="560097" cy="4000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6" y="1270567"/>
            <a:ext cx="6153727" cy="308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75" y="3443673"/>
            <a:ext cx="2492410" cy="1247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723" y="3397469"/>
            <a:ext cx="2459964" cy="1293383"/>
          </a:xfrm>
          <a:prstGeom prst="rect">
            <a:avLst/>
          </a:prstGeom>
        </p:spPr>
      </p:pic>
      <p:pic>
        <p:nvPicPr>
          <p:cNvPr id="8" name="Picture 7" descr="Screen Shot 2014-11-09 at 18.03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125" y="3397468"/>
            <a:ext cx="1829736" cy="1293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05978"/>
            <a:ext cx="1123950" cy="842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xact_20">
  <a:themeElements>
    <a:clrScheme name="Custom 46">
      <a:dk1>
        <a:srgbClr val="000000"/>
      </a:dk1>
      <a:lt1>
        <a:srgbClr val="FFFFFF"/>
      </a:lt1>
      <a:dk2>
        <a:srgbClr val="7F2320"/>
      </a:dk2>
      <a:lt2>
        <a:srgbClr val="E1141D"/>
      </a:lt2>
      <a:accent1>
        <a:srgbClr val="9C1F1F"/>
      </a:accent1>
      <a:accent2>
        <a:srgbClr val="C40140"/>
      </a:accent2>
      <a:accent3>
        <a:srgbClr val="AD1957"/>
      </a:accent3>
      <a:accent4>
        <a:srgbClr val="C40061"/>
      </a:accent4>
      <a:accent5>
        <a:srgbClr val="C8325A"/>
      </a:accent5>
      <a:accent6>
        <a:srgbClr val="636363"/>
      </a:accent6>
      <a:hlink>
        <a:srgbClr val="878787"/>
      </a:hlink>
      <a:folHlink>
        <a:srgbClr val="A8A8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3144</TotalTime>
  <Words>529</Words>
  <Application>Microsoft Macintosh PowerPoint</Application>
  <PresentationFormat>On-screen Show (16:9)</PresentationFormat>
  <Paragraphs>174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Arial</vt:lpstr>
      <vt:lpstr>Template_Exact_20</vt:lpstr>
      <vt:lpstr>EXACT LIVE 2016</vt:lpstr>
      <vt:lpstr>Wat komt er allemaal op ons af? </vt:lpstr>
      <vt:lpstr>De klant is de baas: Precisie-logistiek</vt:lpstr>
      <vt:lpstr>De klant is de baas: Precisie-logistiek</vt:lpstr>
      <vt:lpstr>Waar zitten de margekillers?</vt:lpstr>
      <vt:lpstr>Kosten nemen toe door precisie-logistiek</vt:lpstr>
      <vt:lpstr>Wat zijn uw ‘Cost-to-serve’</vt:lpstr>
      <vt:lpstr>Beslissingen moeten over de levenscyclus worden afgestemd: marge bij introductie</vt:lpstr>
      <vt:lpstr>PowerPoint Presentation</vt:lpstr>
      <vt:lpstr>Beslissingen moeten over de levenscyclus worden afgestemd: kosten bij volwasssenheid</vt:lpstr>
      <vt:lpstr>Beslissingen moeten over de levenscyclus worden afgestemd: cash is king</vt:lpstr>
      <vt:lpstr>Onvoorspelbaarheid als margekiller: Graven in big data ‘process mining’</vt:lpstr>
      <vt:lpstr>De perfecte order: OTIFNENC</vt:lpstr>
      <vt:lpstr>Proces manager: proces eigenaar </vt:lpstr>
      <vt:lpstr>Er zijn veel processen die klanttevredenheid bepalen</vt:lpstr>
      <vt:lpstr>Samenwerken bij proces management</vt:lpstr>
      <vt:lpstr>Van Lean 1.0 naar…</vt:lpstr>
      <vt:lpstr>Lean 2.0 en 3.0</vt:lpstr>
      <vt:lpstr>Topteams brengen topresultaat</vt:lpstr>
      <vt:lpstr>Morgen…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Walther</cp:lastModifiedBy>
  <cp:revision>17</cp:revision>
  <dcterms:created xsi:type="dcterms:W3CDTF">2016-10-20T11:00:09Z</dcterms:created>
  <dcterms:modified xsi:type="dcterms:W3CDTF">2016-11-02T08:03:10Z</dcterms:modified>
</cp:coreProperties>
</file>